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Poppins" panose="00000500000000000000" pitchFamily="2" charset="0"/>
      <p:regular r:id="rId20"/>
      <p:bold r:id="rId21"/>
      <p:italic r:id="rId22"/>
    </p:embeddedFont>
    <p:embeddedFont>
      <p:font typeface="poppins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885260EF-A4DB-885F-E214-04118B786CDF}"/>
              </a:ext>
            </a:extLst>
          </p:cNvPr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Purview</a:t>
            </a:r>
          </a:p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Information Lifecycle Management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29679" y="2608219"/>
            <a:ext cx="540000" cy="540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0925000" y="2593991"/>
            <a:ext cx="540000" cy="540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72951" y="2502065"/>
            <a:ext cx="4140000" cy="540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175500" y="3223360"/>
            <a:ext cx="3746500" cy="165327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Customers are responsible for data security, user access management, and compliance with internal policies and regulations.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27034" y="2608219"/>
            <a:ext cx="540000" cy="540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5522355" y="2593991"/>
            <a:ext cx="540000" cy="540000"/>
          </a:xfrm>
          <a:custGeom>
            <a:avLst/>
            <a:gdLst>
              <a:gd name="connsiteX0" fmla="*/ 2386013 w 2386012"/>
              <a:gd name="connsiteY0" fmla="*/ 0 h 1719262"/>
              <a:gd name="connsiteX1" fmla="*/ 42863 w 2386012"/>
              <a:gd name="connsiteY1" fmla="*/ 0 h 1719262"/>
              <a:gd name="connsiteX2" fmla="*/ 881063 w 2386012"/>
              <a:gd name="connsiteY2" fmla="*/ 838200 h 1719262"/>
              <a:gd name="connsiteX3" fmla="*/ 0 w 2386012"/>
              <a:gd name="connsiteY3" fmla="*/ 1719263 h 1719262"/>
              <a:gd name="connsiteX4" fmla="*/ 2386013 w 2386012"/>
              <a:gd name="connsiteY4" fmla="*/ 1719263 h 1719262"/>
              <a:gd name="connsiteX5" fmla="*/ 2386013 w 2386012"/>
              <a:gd name="connsiteY5" fmla="*/ 0 h 1719262"/>
            </a:gdLst>
            <a:ahLst/>
            <a:cxnLst/>
            <a:rect l="l" t="t" r="r" b="b"/>
            <a:pathLst>
              <a:path w="2386012" h="1719262">
                <a:moveTo>
                  <a:pt x="2386013" y="0"/>
                </a:moveTo>
                <a:lnTo>
                  <a:pt x="42863" y="0"/>
                </a:lnTo>
                <a:lnTo>
                  <a:pt x="881063" y="838200"/>
                </a:lnTo>
                <a:lnTo>
                  <a:pt x="0" y="1719263"/>
                </a:lnTo>
                <a:lnTo>
                  <a:pt x="2386013" y="1719263"/>
                </a:lnTo>
                <a:lnTo>
                  <a:pt x="238601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70306" y="2502065"/>
            <a:ext cx="4140000" cy="540000"/>
          </a:xfrm>
          <a:prstGeom prst="rect">
            <a:avLst/>
          </a:pr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76806" y="3223360"/>
            <a:ext cx="3747694" cy="165327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is responsible for securing the infrastructure, managing the cloud platform, and ensuring compliance with industry standards.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851656" y="2532815"/>
            <a:ext cx="3577300" cy="478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Microsoft's Responsibilities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254301" y="2532815"/>
            <a:ext cx="3577300" cy="478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Customer’s Responsibilities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SC-100 Principle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21533" y="1747907"/>
            <a:ext cx="1378458" cy="1370981"/>
          </a:xfrm>
          <a:prstGeom prst="roundRect">
            <a:avLst>
              <a:gd name="adj" fmla="val 10183"/>
            </a:avLst>
          </a:prstGeom>
          <a:solidFill>
            <a:schemeClr val="bg1">
              <a:lumMod val="95000"/>
            </a:schemeClr>
          </a:solidFill>
          <a:ln w="2857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79308" y="1746838"/>
            <a:ext cx="1378458" cy="1370981"/>
          </a:xfrm>
          <a:prstGeom prst="roundRect">
            <a:avLst>
              <a:gd name="adj" fmla="val 10183"/>
            </a:avLst>
          </a:prstGeom>
          <a:solidFill>
            <a:schemeClr val="accent1"/>
          </a:solidFill>
          <a:ln w="28575" cap="sq">
            <a:noFill/>
            <a:miter/>
          </a:ln>
          <a:effectLst>
            <a:outerShdw blurRad="508000" dist="254000" dir="5400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3630000" y="3421390"/>
            <a:ext cx="493200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miter/>
            <a:headEnd type="none"/>
            <a:tailEnd type="none"/>
          </a:ln>
        </p:spPr>
      </p:cxnSp>
      <p:sp>
        <p:nvSpPr>
          <p:cNvPr id="6" name="标题 1"/>
          <p:cNvSpPr txBox="1"/>
          <p:nvPr/>
        </p:nvSpPr>
        <p:spPr>
          <a:xfrm rot="2700000">
            <a:off x="8537310" y="3390163"/>
            <a:ext cx="62455" cy="624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54838" y="2216546"/>
            <a:ext cx="427399" cy="42739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solidFill>
              <a:schemeClr val="bg1"/>
            </a:solidFill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383565" y="2171087"/>
            <a:ext cx="454395" cy="518934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30762" y="3604376"/>
            <a:ext cx="3960000" cy="7332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Governance Roles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30762" y="4381821"/>
            <a:ext cx="3960000" cy="1437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Clear definition of governance roles ensures accountability and efficient management of data within the organization.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588538" y="3604376"/>
            <a:ext cx="3960000" cy="7332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Implementation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588538" y="4381821"/>
            <a:ext cx="3960000" cy="1437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Effective governance implementation involves setting up processes, policies, and tools to manage and protect organizational data.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rot="2700000">
            <a:off x="3579535" y="3390163"/>
            <a:ext cx="62455" cy="624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Governance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Information Governance in Microsoft 365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067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54900"/>
            <a:ext cx="4975860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43040" y="1554900"/>
            <a:ext cx="4975860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03744" y="1779048"/>
            <a:ext cx="1575414" cy="157541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0700000">
            <a:off x="7936231" y="2554704"/>
            <a:ext cx="2189478" cy="499181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15712" y="2306864"/>
            <a:ext cx="551478" cy="51978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321104" y="1779048"/>
            <a:ext cx="1575414" cy="157541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700000">
            <a:off x="2053591" y="2554704"/>
            <a:ext cx="2189478" cy="499181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854261" y="2291015"/>
            <a:ext cx="509101" cy="55147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92759" y="3451860"/>
            <a:ext cx="4676422" cy="68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Retention Policies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92759" y="4238201"/>
            <a:ext cx="4673741" cy="169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8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Retention policies dictate how long data should be kept and when it should be deleted to comply with legal and organizational requirements.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810119" y="3451860"/>
            <a:ext cx="4676422" cy="68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Classification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119" y="4238201"/>
            <a:ext cx="4676281" cy="169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 classification in Microsoft 365 involves categorizing documents to facilitate appropriate protection and accessibility measures.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Key Elements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59983" y="1513417"/>
            <a:ext cx="970546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47161" y="1966609"/>
            <a:ext cx="1596190" cy="15692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55831" y="2073444"/>
            <a:ext cx="1378848" cy="135555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74725" y="2426833"/>
            <a:ext cx="741062" cy="64877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99034" y="2999061"/>
            <a:ext cx="336884" cy="3311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461452"/>
            <a:ext cx="4969710" cy="13149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Ensuring regulatory compliance involves adhering to laws and regulations relevant to data management within the organization.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60400" y="3633008"/>
            <a:ext cx="4969710" cy="8284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Regulatory Compliance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532062" y="1513417"/>
            <a:ext cx="970546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19240" y="1966609"/>
            <a:ext cx="1596190" cy="15692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27910" y="2073444"/>
            <a:ext cx="1378848" cy="135555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46804" y="2408456"/>
            <a:ext cx="741062" cy="68553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71113" y="2999061"/>
            <a:ext cx="336884" cy="3311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32479" y="4461452"/>
            <a:ext cx="4969710" cy="13149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365 provides various tools to help organizations monitor and ensure compliance with data management regulations.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532479" y="3633008"/>
            <a:ext cx="4969710" cy="8284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Compliance Tools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Compliance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Governance Strategies</a:t>
            </a:r>
            <a:endParaRPr kumimoji="1" lang="zh-CN" altLang="en-US" dirty="0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178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05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34744" t="6769" r="21237" b="7355"/>
          <a:stretch>
            <a:fillRect/>
          </a:stretch>
        </p:blipFill>
        <p:spPr>
          <a:xfrm>
            <a:off x="7183325" y="1204477"/>
            <a:ext cx="4025094" cy="4855445"/>
          </a:xfrm>
          <a:custGeom>
            <a:avLst/>
            <a:gdLst/>
            <a:ahLst/>
            <a:cxnLst/>
            <a:rect l="l" t="t" r="r" b="b"/>
            <a:pathLst>
              <a:path w="4025094" h="4855445">
                <a:moveTo>
                  <a:pt x="0" y="0"/>
                </a:moveTo>
                <a:lnTo>
                  <a:pt x="4025094" y="0"/>
                </a:lnTo>
                <a:lnTo>
                  <a:pt x="4025094" y="4855445"/>
                </a:lnTo>
                <a:lnTo>
                  <a:pt x="0" y="4855445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33453" y="1837491"/>
            <a:ext cx="5397006" cy="1458477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23561" y="1837491"/>
            <a:ext cx="4517389" cy="1458477"/>
          </a:xfrm>
          <a:prstGeom prst="roundRect">
            <a:avLst>
              <a:gd name="adj" fmla="val 2711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52317" y="2488306"/>
            <a:ext cx="4335873" cy="8172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data governance framework includes policies, standards, and practices to manage data assets effectively.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852319" y="2022721"/>
            <a:ext cx="3759200" cy="4152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Framework Components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4028" y="2255303"/>
            <a:ext cx="850900" cy="5994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3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612762" y="2076760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769051" y="2076760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33453" y="3971528"/>
            <a:ext cx="5397006" cy="1458477"/>
          </a:xfrm>
          <a:prstGeom prst="roundRect">
            <a:avLst>
              <a:gd name="adj" fmla="val 549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23561" y="3971528"/>
            <a:ext cx="4517389" cy="1458477"/>
          </a:xfrm>
          <a:prstGeom prst="roundRect">
            <a:avLst>
              <a:gd name="adj" fmla="val 2711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52317" y="4622343"/>
            <a:ext cx="4335873" cy="8172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Implementing a robust data governance framework helps improve data accuracy, compliance, and decision- making efficiency.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852319" y="4156758"/>
            <a:ext cx="3759200" cy="4152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82775" y="4389340"/>
            <a:ext cx="876300" cy="5994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3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12762" y="4210797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69051" y="4210797"/>
            <a:ext cx="235495" cy="328468"/>
          </a:xfrm>
          <a:prstGeom prst="chevron">
            <a:avLst>
              <a:gd name="adj" fmla="val 60698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Governance Framework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63824" y="1616239"/>
            <a:ext cx="9851652" cy="1730834"/>
          </a:xfrm>
          <a:prstGeom prst="roundRec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63824" y="1581892"/>
            <a:ext cx="2132400" cy="1800000"/>
          </a:xfrm>
          <a:prstGeom prst="roundRect">
            <a:avLst>
              <a:gd name="adj" fmla="val 378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solidFill>
              <a:schemeClr val="accent1"/>
            </a:solidFill>
            <a:miter/>
          </a:ln>
          <a:effectLst>
            <a:outerShdw blurRad="88900" dist="76200" algn="l" rotWithShape="0">
              <a:schemeClr val="accent3">
                <a:lumMod val="50000"/>
                <a:alpha val="14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70024" y="1787721"/>
            <a:ext cx="720000" cy="720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86727" y="2500130"/>
            <a:ext cx="1886593" cy="77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Security Measures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619920" y="1709422"/>
            <a:ext cx="7039234" cy="1544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Security measures such as encryption, access control, and regular audits help protect data from breaches and unauthorized access.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163825" y="3950671"/>
            <a:ext cx="9851651" cy="1730833"/>
          </a:xfrm>
          <a:prstGeom prst="roundRec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63825" y="3917908"/>
            <a:ext cx="2138175" cy="1800000"/>
          </a:xfrm>
          <a:prstGeom prst="roundRect">
            <a:avLst>
              <a:gd name="adj" fmla="val 3785"/>
            </a:avLst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12700" cap="sq">
            <a:solidFill>
              <a:schemeClr val="accent2"/>
            </a:solidFill>
            <a:miter/>
          </a:ln>
          <a:effectLst>
            <a:outerShdw blurRad="88900" dist="76200" algn="l" rotWithShape="0">
              <a:schemeClr val="accent2">
                <a:lumMod val="50000"/>
                <a:alpha val="14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88408" y="4843954"/>
            <a:ext cx="1883233" cy="77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Incident Response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619921" y="4038583"/>
            <a:ext cx="7039233" cy="15550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An effective incident response plan ensures timely action to address data security breaches, minimizing damage and restoring normal operations.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1872912" y="4126135"/>
            <a:ext cx="720000" cy="72000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gradFill>
            <a:gsLst>
              <a:gs pos="1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Protection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45048" y="1493048"/>
            <a:ext cx="5257278" cy="32072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5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9" name="Group 8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10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8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20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3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114309" y="4408943"/>
            <a:ext cx="6172387" cy="2196668"/>
            <a:chOff x="6114309" y="4408943"/>
            <a:chExt cx="6172387" cy="2196668"/>
          </a:xfrm>
        </p:grpSpPr>
        <p:grpSp>
          <p:nvGrpSpPr>
            <p:cNvPr id="26" name="Group 25"/>
            <p:cNvGrpSpPr/>
            <p:nvPr/>
          </p:nvGrpSpPr>
          <p:grpSpPr>
            <a:xfrm>
              <a:off x="7893006" y="5905977"/>
              <a:ext cx="3204099" cy="602601"/>
              <a:chOff x="7893006" y="5905977"/>
              <a:chExt cx="3204099" cy="602601"/>
            </a:xfrm>
          </p:grpSpPr>
          <p:sp>
            <p:nvSpPr>
              <p:cNvPr id="27" name="标题 1"/>
              <p:cNvSpPr txBox="1"/>
              <p:nvPr/>
            </p:nvSpPr>
            <p:spPr>
              <a:xfrm>
                <a:off x="7893006" y="5905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10996369" y="6407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14309" y="4408943"/>
              <a:ext cx="3204183" cy="602516"/>
              <a:chOff x="6114309" y="4408943"/>
              <a:chExt cx="3204183" cy="602516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6114309" y="4408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9217693" y="4910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040264" y="4883499"/>
              <a:ext cx="1013583" cy="612206"/>
              <a:chOff x="9040264" y="4883499"/>
              <a:chExt cx="1013583" cy="612206"/>
            </a:xfrm>
          </p:grpSpPr>
          <p:sp>
            <p:nvSpPr>
              <p:cNvPr id="33" name="标题 1"/>
              <p:cNvSpPr txBox="1"/>
              <p:nvPr/>
            </p:nvSpPr>
            <p:spPr>
              <a:xfrm>
                <a:off x="9096156" y="4937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4" name="标题 1"/>
              <p:cNvSpPr txBox="1"/>
              <p:nvPr/>
            </p:nvSpPr>
            <p:spPr>
              <a:xfrm>
                <a:off x="9040264" y="5434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993079" y="4883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372667" y="5993405"/>
              <a:ext cx="1013562" cy="612206"/>
              <a:chOff x="8372667" y="5993405"/>
              <a:chExt cx="1013562" cy="612206"/>
            </a:xfrm>
          </p:grpSpPr>
          <p:sp>
            <p:nvSpPr>
              <p:cNvPr id="37" name="标题 1"/>
              <p:cNvSpPr txBox="1"/>
              <p:nvPr/>
            </p:nvSpPr>
            <p:spPr>
              <a:xfrm>
                <a:off x="8429292" y="6047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9325461" y="6544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9" name="标题 1"/>
              <p:cNvSpPr txBox="1"/>
              <p:nvPr/>
            </p:nvSpPr>
            <p:spPr>
              <a:xfrm>
                <a:off x="8372667" y="5993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40" name="标题 1"/>
            <p:cNvSpPr txBox="1"/>
            <p:nvPr/>
          </p:nvSpPr>
          <p:spPr>
            <a:xfrm>
              <a:off x="7517931" y="5411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2215319" y="5718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669096" y="2242703"/>
            <a:ext cx="1080000" cy="648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76500" y="3066902"/>
            <a:ext cx="3465192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Information Lifecycle Management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430205" y="2242703"/>
            <a:ext cx="1080000" cy="648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37608" y="3066902"/>
            <a:ext cx="3465192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Protecting Data Across Its Lifecycle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76400" y="4331501"/>
            <a:ext cx="1080000" cy="648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83804" y="5155700"/>
            <a:ext cx="3465192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Microsoft’s Shared Responsibility Model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49650" y="4331501"/>
            <a:ext cx="1080000" cy="648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57054" y="5155700"/>
            <a:ext cx="3465192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Information Governance in Microsoft 365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322900" y="4331501"/>
            <a:ext cx="1080000" cy="648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30304" y="5155700"/>
            <a:ext cx="3465192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Governance Strategies from SC-401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381795" y="631009"/>
            <a:ext cx="7428411" cy="1038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- CONTENTS -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758791" y="2320376"/>
            <a:ext cx="900611" cy="492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530691" y="2320376"/>
            <a:ext cx="900611" cy="492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66491" y="4415876"/>
            <a:ext cx="900611" cy="492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51091" y="4415876"/>
            <a:ext cx="900611" cy="492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422991" y="4415876"/>
            <a:ext cx="900611" cy="492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Information Lifecycle Management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92890" y="1490318"/>
            <a:ext cx="11099110" cy="1880921"/>
          </a:xfrm>
          <a:custGeom>
            <a:avLst/>
            <a:gdLst>
              <a:gd name="connsiteX0" fmla="*/ 777240 w 11099110"/>
              <a:gd name="connsiteY0" fmla="*/ 0 h 1554480"/>
              <a:gd name="connsiteX1" fmla="*/ 11099110 w 11099110"/>
              <a:gd name="connsiteY1" fmla="*/ 0 h 1554480"/>
              <a:gd name="connsiteX2" fmla="*/ 11099110 w 11099110"/>
              <a:gd name="connsiteY2" fmla="*/ 1554480 h 1554480"/>
              <a:gd name="connsiteX3" fmla="*/ 777240 w 11099110"/>
              <a:gd name="connsiteY3" fmla="*/ 1554480 h 1554480"/>
              <a:gd name="connsiteX4" fmla="*/ 0 w 11099110"/>
              <a:gd name="connsiteY4" fmla="*/ 777240 h 1554480"/>
              <a:gd name="connsiteX5" fmla="*/ 777240 w 11099110"/>
              <a:gd name="connsiteY5" fmla="*/ 0 h 1554480"/>
            </a:gdLst>
            <a:ahLst/>
            <a:cxnLst/>
            <a:rect l="l" t="t" r="r" b="b"/>
            <a:pathLst>
              <a:path w="11099110" h="1554480">
                <a:moveTo>
                  <a:pt x="777240" y="0"/>
                </a:moveTo>
                <a:lnTo>
                  <a:pt x="11099110" y="0"/>
                </a:lnTo>
                <a:lnTo>
                  <a:pt x="11099110" y="1554480"/>
                </a:lnTo>
                <a:lnTo>
                  <a:pt x="777240" y="1554480"/>
                </a:ln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1">
            <a:off x="10542610" y="4422072"/>
            <a:ext cx="976290" cy="114037"/>
          </a:xfrm>
          <a:custGeom>
            <a:avLst/>
            <a:gdLst>
              <a:gd name="connsiteX0" fmla="*/ 862309 w 976290"/>
              <a:gd name="connsiteY0" fmla="*/ 114037 h 114037"/>
              <a:gd name="connsiteX1" fmla="*/ 919300 w 976290"/>
              <a:gd name="connsiteY1" fmla="*/ 114037 h 114037"/>
              <a:gd name="connsiteX2" fmla="*/ 976290 w 976290"/>
              <a:gd name="connsiteY2" fmla="*/ 57019 h 114037"/>
              <a:gd name="connsiteX3" fmla="*/ 919300 w 976290"/>
              <a:gd name="connsiteY3" fmla="*/ 0 h 114037"/>
              <a:gd name="connsiteX4" fmla="*/ 862309 w 976290"/>
              <a:gd name="connsiteY4" fmla="*/ 0 h 114037"/>
              <a:gd name="connsiteX5" fmla="*/ 919300 w 976290"/>
              <a:gd name="connsiteY5" fmla="*/ 57019 h 114037"/>
              <a:gd name="connsiteX6" fmla="*/ 738104 w 976290"/>
              <a:gd name="connsiteY6" fmla="*/ 114037 h 114037"/>
              <a:gd name="connsiteX7" fmla="*/ 795095 w 976290"/>
              <a:gd name="connsiteY7" fmla="*/ 114037 h 114037"/>
              <a:gd name="connsiteX8" fmla="*/ 852085 w 976290"/>
              <a:gd name="connsiteY8" fmla="*/ 57019 h 114037"/>
              <a:gd name="connsiteX9" fmla="*/ 795095 w 976290"/>
              <a:gd name="connsiteY9" fmla="*/ 0 h 114037"/>
              <a:gd name="connsiteX10" fmla="*/ 738104 w 976290"/>
              <a:gd name="connsiteY10" fmla="*/ 0 h 114037"/>
              <a:gd name="connsiteX11" fmla="*/ 795095 w 976290"/>
              <a:gd name="connsiteY11" fmla="*/ 57019 h 114037"/>
              <a:gd name="connsiteX12" fmla="*/ 616275 w 976290"/>
              <a:gd name="connsiteY12" fmla="*/ 114037 h 114037"/>
              <a:gd name="connsiteX13" fmla="*/ 673266 w 976290"/>
              <a:gd name="connsiteY13" fmla="*/ 114037 h 114037"/>
              <a:gd name="connsiteX14" fmla="*/ 730256 w 976290"/>
              <a:gd name="connsiteY14" fmla="*/ 57019 h 114037"/>
              <a:gd name="connsiteX15" fmla="*/ 673266 w 976290"/>
              <a:gd name="connsiteY15" fmla="*/ 0 h 114037"/>
              <a:gd name="connsiteX16" fmla="*/ 616275 w 976290"/>
              <a:gd name="connsiteY16" fmla="*/ 0 h 114037"/>
              <a:gd name="connsiteX17" fmla="*/ 673266 w 976290"/>
              <a:gd name="connsiteY17" fmla="*/ 57019 h 114037"/>
              <a:gd name="connsiteX18" fmla="*/ 492070 w 976290"/>
              <a:gd name="connsiteY18" fmla="*/ 114037 h 114037"/>
              <a:gd name="connsiteX19" fmla="*/ 549061 w 976290"/>
              <a:gd name="connsiteY19" fmla="*/ 114037 h 114037"/>
              <a:gd name="connsiteX20" fmla="*/ 606051 w 976290"/>
              <a:gd name="connsiteY20" fmla="*/ 57019 h 114037"/>
              <a:gd name="connsiteX21" fmla="*/ 549061 w 976290"/>
              <a:gd name="connsiteY21" fmla="*/ 0 h 114037"/>
              <a:gd name="connsiteX22" fmla="*/ 492070 w 976290"/>
              <a:gd name="connsiteY22" fmla="*/ 0 h 114037"/>
              <a:gd name="connsiteX23" fmla="*/ 549061 w 976290"/>
              <a:gd name="connsiteY23" fmla="*/ 57019 h 114037"/>
              <a:gd name="connsiteX24" fmla="*/ 370240 w 976290"/>
              <a:gd name="connsiteY24" fmla="*/ 114037 h 114037"/>
              <a:gd name="connsiteX25" fmla="*/ 427231 w 976290"/>
              <a:gd name="connsiteY25" fmla="*/ 114037 h 114037"/>
              <a:gd name="connsiteX26" fmla="*/ 484221 w 976290"/>
              <a:gd name="connsiteY26" fmla="*/ 57019 h 114037"/>
              <a:gd name="connsiteX27" fmla="*/ 427231 w 976290"/>
              <a:gd name="connsiteY27" fmla="*/ 0 h 114037"/>
              <a:gd name="connsiteX28" fmla="*/ 370240 w 976290"/>
              <a:gd name="connsiteY28" fmla="*/ 0 h 114037"/>
              <a:gd name="connsiteX29" fmla="*/ 427231 w 976290"/>
              <a:gd name="connsiteY29" fmla="*/ 57019 h 114037"/>
              <a:gd name="connsiteX30" fmla="*/ 246035 w 976290"/>
              <a:gd name="connsiteY30" fmla="*/ 114037 h 114037"/>
              <a:gd name="connsiteX31" fmla="*/ 303026 w 976290"/>
              <a:gd name="connsiteY31" fmla="*/ 114037 h 114037"/>
              <a:gd name="connsiteX32" fmla="*/ 360016 w 976290"/>
              <a:gd name="connsiteY32" fmla="*/ 57019 h 114037"/>
              <a:gd name="connsiteX33" fmla="*/ 303026 w 976290"/>
              <a:gd name="connsiteY33" fmla="*/ 0 h 114037"/>
              <a:gd name="connsiteX34" fmla="*/ 246035 w 976290"/>
              <a:gd name="connsiteY34" fmla="*/ 0 h 114037"/>
              <a:gd name="connsiteX35" fmla="*/ 303026 w 976290"/>
              <a:gd name="connsiteY35" fmla="*/ 57019 h 114037"/>
              <a:gd name="connsiteX36" fmla="*/ 124205 w 976290"/>
              <a:gd name="connsiteY36" fmla="*/ 114037 h 114037"/>
              <a:gd name="connsiteX37" fmla="*/ 181196 w 976290"/>
              <a:gd name="connsiteY37" fmla="*/ 114037 h 114037"/>
              <a:gd name="connsiteX38" fmla="*/ 238186 w 976290"/>
              <a:gd name="connsiteY38" fmla="*/ 57019 h 114037"/>
              <a:gd name="connsiteX39" fmla="*/ 181196 w 976290"/>
              <a:gd name="connsiteY39" fmla="*/ 0 h 114037"/>
              <a:gd name="connsiteX40" fmla="*/ 124205 w 976290"/>
              <a:gd name="connsiteY40" fmla="*/ 0 h 114037"/>
              <a:gd name="connsiteX41" fmla="*/ 181196 w 976290"/>
              <a:gd name="connsiteY41" fmla="*/ 57019 h 114037"/>
              <a:gd name="connsiteX42" fmla="*/ 0 w 976290"/>
              <a:gd name="connsiteY42" fmla="*/ 114037 h 114037"/>
              <a:gd name="connsiteX43" fmla="*/ 56991 w 976290"/>
              <a:gd name="connsiteY43" fmla="*/ 114037 h 114037"/>
              <a:gd name="connsiteX44" fmla="*/ 113981 w 976290"/>
              <a:gd name="connsiteY44" fmla="*/ 57019 h 114037"/>
              <a:gd name="connsiteX45" fmla="*/ 56991 w 976290"/>
              <a:gd name="connsiteY45" fmla="*/ 0 h 114037"/>
              <a:gd name="connsiteX46" fmla="*/ 0 w 976290"/>
              <a:gd name="connsiteY46" fmla="*/ 0 h 114037"/>
              <a:gd name="connsiteX47" fmla="*/ 56991 w 976290"/>
              <a:gd name="connsiteY47" fmla="*/ 57019 h 114037"/>
            </a:gdLst>
            <a:ahLst/>
            <a:cxnLst/>
            <a:rect l="l" t="t" r="r" b="b"/>
            <a:pathLst>
              <a:path w="976290" h="114037">
                <a:moveTo>
                  <a:pt x="862309" y="114037"/>
                </a:moveTo>
                <a:lnTo>
                  <a:pt x="919300" y="114037"/>
                </a:lnTo>
                <a:lnTo>
                  <a:pt x="976290" y="57019"/>
                </a:lnTo>
                <a:lnTo>
                  <a:pt x="919300" y="0"/>
                </a:lnTo>
                <a:lnTo>
                  <a:pt x="862309" y="0"/>
                </a:lnTo>
                <a:lnTo>
                  <a:pt x="919300" y="57019"/>
                </a:lnTo>
                <a:close/>
                <a:moveTo>
                  <a:pt x="738104" y="114037"/>
                </a:moveTo>
                <a:lnTo>
                  <a:pt x="795095" y="114037"/>
                </a:lnTo>
                <a:lnTo>
                  <a:pt x="852085" y="57019"/>
                </a:lnTo>
                <a:lnTo>
                  <a:pt x="795095" y="0"/>
                </a:lnTo>
                <a:lnTo>
                  <a:pt x="738104" y="0"/>
                </a:lnTo>
                <a:lnTo>
                  <a:pt x="795095" y="57019"/>
                </a:lnTo>
                <a:close/>
                <a:moveTo>
                  <a:pt x="616275" y="114037"/>
                </a:moveTo>
                <a:lnTo>
                  <a:pt x="673266" y="114037"/>
                </a:lnTo>
                <a:lnTo>
                  <a:pt x="730256" y="57019"/>
                </a:lnTo>
                <a:lnTo>
                  <a:pt x="673266" y="0"/>
                </a:lnTo>
                <a:lnTo>
                  <a:pt x="616275" y="0"/>
                </a:lnTo>
                <a:lnTo>
                  <a:pt x="673266" y="57019"/>
                </a:lnTo>
                <a:close/>
                <a:moveTo>
                  <a:pt x="492070" y="114037"/>
                </a:moveTo>
                <a:lnTo>
                  <a:pt x="549061" y="114037"/>
                </a:lnTo>
                <a:lnTo>
                  <a:pt x="606051" y="57019"/>
                </a:lnTo>
                <a:lnTo>
                  <a:pt x="549061" y="0"/>
                </a:lnTo>
                <a:lnTo>
                  <a:pt x="492070" y="0"/>
                </a:lnTo>
                <a:lnTo>
                  <a:pt x="549061" y="57019"/>
                </a:lnTo>
                <a:close/>
                <a:moveTo>
                  <a:pt x="370240" y="114037"/>
                </a:moveTo>
                <a:lnTo>
                  <a:pt x="427231" y="114037"/>
                </a:lnTo>
                <a:lnTo>
                  <a:pt x="484221" y="57019"/>
                </a:lnTo>
                <a:lnTo>
                  <a:pt x="427231" y="0"/>
                </a:lnTo>
                <a:lnTo>
                  <a:pt x="370240" y="0"/>
                </a:lnTo>
                <a:lnTo>
                  <a:pt x="427231" y="57019"/>
                </a:lnTo>
                <a:close/>
                <a:moveTo>
                  <a:pt x="246035" y="114037"/>
                </a:moveTo>
                <a:lnTo>
                  <a:pt x="303026" y="114037"/>
                </a:lnTo>
                <a:lnTo>
                  <a:pt x="360016" y="57019"/>
                </a:lnTo>
                <a:lnTo>
                  <a:pt x="303026" y="0"/>
                </a:lnTo>
                <a:lnTo>
                  <a:pt x="246035" y="0"/>
                </a:lnTo>
                <a:lnTo>
                  <a:pt x="303026" y="57019"/>
                </a:lnTo>
                <a:close/>
                <a:moveTo>
                  <a:pt x="124205" y="114037"/>
                </a:moveTo>
                <a:lnTo>
                  <a:pt x="181196" y="114037"/>
                </a:lnTo>
                <a:lnTo>
                  <a:pt x="238186" y="57019"/>
                </a:lnTo>
                <a:lnTo>
                  <a:pt x="181196" y="0"/>
                </a:lnTo>
                <a:lnTo>
                  <a:pt x="124205" y="0"/>
                </a:lnTo>
                <a:lnTo>
                  <a:pt x="181196" y="57019"/>
                </a:lnTo>
                <a:close/>
                <a:moveTo>
                  <a:pt x="0" y="114037"/>
                </a:moveTo>
                <a:lnTo>
                  <a:pt x="56991" y="114037"/>
                </a:lnTo>
                <a:lnTo>
                  <a:pt x="113981" y="57019"/>
                </a:lnTo>
                <a:lnTo>
                  <a:pt x="56991" y="0"/>
                </a:lnTo>
                <a:lnTo>
                  <a:pt x="0" y="0"/>
                </a:lnTo>
                <a:lnTo>
                  <a:pt x="56991" y="57019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0700000" flipH="1">
            <a:off x="773281" y="1993969"/>
            <a:ext cx="441936" cy="227832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22872" flipV="1">
            <a:off x="427439" y="1463106"/>
            <a:ext cx="274407" cy="155613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968126" y="3719831"/>
            <a:ext cx="563880" cy="4851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BFBFB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37172" y="4212950"/>
            <a:ext cx="4063887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 of ILM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37172" y="4831841"/>
            <a:ext cx="4063887" cy="1028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Information Lifecycle Management (ILM) in Microsoft 365 involves managing data from creation to deletion, ensuring data compliance and security throughout its lifecycle.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907449" y="4267086"/>
            <a:ext cx="4093929" cy="424010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621673" y="3719831"/>
            <a:ext cx="614680" cy="4851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03103B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050452" y="4212950"/>
            <a:ext cx="3807924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ILM Key Features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922470" y="4831841"/>
            <a:ext cx="4063887" cy="1028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Microsoft 365 ILM includes features like data classification, retention policies, and secure data disposal to effectively manage and protect information.</a:t>
            </a:r>
            <a:endParaRPr kumimoji="1" lang="zh-CN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270000" y="1611018"/>
            <a:ext cx="10922000" cy="1852304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08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Information Lifecycle Management in Microsoft 365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66390" y="1688515"/>
            <a:ext cx="363175" cy="808435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25175" y="2720823"/>
            <a:ext cx="363175" cy="808435"/>
          </a:xfrm>
          <a:prstGeom prst="rect">
            <a:avLst/>
          </a:pr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10000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4546158"/>
            <a:ext cx="8864666" cy="2311842"/>
          </a:xfrm>
          <a:custGeom>
            <a:avLst/>
            <a:gdLst>
              <a:gd name="connsiteX0" fmla="*/ 371740 w 8767392"/>
              <a:gd name="connsiteY0" fmla="*/ 0 h 2311842"/>
              <a:gd name="connsiteX1" fmla="*/ 8587824 w 8767392"/>
              <a:gd name="connsiteY1" fmla="*/ 2178285 h 2311842"/>
              <a:gd name="connsiteX2" fmla="*/ 8767392 w 8767392"/>
              <a:gd name="connsiteY2" fmla="*/ 2311842 h 2311842"/>
              <a:gd name="connsiteX3" fmla="*/ 0 w 8767392"/>
              <a:gd name="connsiteY3" fmla="*/ 2311842 h 2311842"/>
              <a:gd name="connsiteX4" fmla="*/ 0 w 8767392"/>
              <a:gd name="connsiteY4" fmla="*/ 4972 h 2311842"/>
            </a:gdLst>
            <a:ahLst/>
            <a:cxnLst/>
            <a:rect l="l" t="t" r="r" b="b"/>
            <a:pathLst>
              <a:path w="8767392" h="2311842">
                <a:moveTo>
                  <a:pt x="371740" y="0"/>
                </a:moveTo>
                <a:cubicBezTo>
                  <a:pt x="3733891" y="0"/>
                  <a:pt x="6718067" y="855932"/>
                  <a:pt x="8587824" y="2178285"/>
                </a:cubicBezTo>
                <a:lnTo>
                  <a:pt x="8767392" y="2311842"/>
                </a:lnTo>
                <a:lnTo>
                  <a:pt x="0" y="2311842"/>
                </a:lnTo>
                <a:lnTo>
                  <a:pt x="0" y="4972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1431518">
            <a:off x="745283" y="4171476"/>
            <a:ext cx="8228826" cy="2786276"/>
          </a:xfrm>
          <a:custGeom>
            <a:avLst/>
            <a:gdLst>
              <a:gd name="connsiteX0" fmla="*/ 0 w 9247286"/>
              <a:gd name="connsiteY0" fmla="*/ 0 h 3562120"/>
              <a:gd name="connsiteX1" fmla="*/ 138295 w 9247286"/>
              <a:gd name="connsiteY1" fmla="*/ 1850 h 3562120"/>
              <a:gd name="connsiteX2" fmla="*/ 9241518 w 9247286"/>
              <a:gd name="connsiteY2" fmla="*/ 3553106 h 3562120"/>
              <a:gd name="connsiteX3" fmla="*/ 9247286 w 9247286"/>
              <a:gd name="connsiteY3" fmla="*/ 3562120 h 3562120"/>
              <a:gd name="connsiteX4" fmla="*/ 9027492 w 9247286"/>
              <a:gd name="connsiteY4" fmla="*/ 3330898 h 3562120"/>
              <a:gd name="connsiteX5" fmla="*/ 95904 w 9247286"/>
              <a:gd name="connsiteY5" fmla="*/ 5154 h 3562120"/>
              <a:gd name="connsiteX6" fmla="*/ 0 w 9247286"/>
              <a:gd name="connsiteY6" fmla="*/ 0 h 3562120"/>
            </a:gdLst>
            <a:ahLst/>
            <a:cxnLst/>
            <a:rect l="l" t="t" r="r" b="b"/>
            <a:pathLst>
              <a:path w="9247286" h="3562120">
                <a:moveTo>
                  <a:pt x="0" y="0"/>
                </a:moveTo>
                <a:lnTo>
                  <a:pt x="138295" y="1850"/>
                </a:lnTo>
                <a:cubicBezTo>
                  <a:pt x="4332388" y="114296"/>
                  <a:pt x="7861553" y="1559728"/>
                  <a:pt x="9241518" y="3553106"/>
                </a:cubicBezTo>
                <a:lnTo>
                  <a:pt x="9247286" y="3562120"/>
                </a:lnTo>
                <a:lnTo>
                  <a:pt x="9027492" y="3330898"/>
                </a:lnTo>
                <a:cubicBezTo>
                  <a:pt x="6900106" y="1306763"/>
                  <a:pt x="3894809" y="219134"/>
                  <a:pt x="95904" y="515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26781" y="4242704"/>
            <a:ext cx="242395" cy="242395"/>
          </a:xfrm>
          <a:prstGeom prst="ellipse">
            <a:avLst/>
          </a:prstGeom>
          <a:solidFill>
            <a:schemeClr val="accent1"/>
          </a:solidFill>
          <a:ln w="2540" cap="sq">
            <a:solidFill>
              <a:schemeClr val="accent5">
                <a:lumMod val="50000"/>
                <a:alpha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12872" y="4328795"/>
            <a:ext cx="70213" cy="70213"/>
          </a:xfrm>
          <a:prstGeom prst="ellipse">
            <a:avLst/>
          </a:prstGeom>
          <a:solidFill>
            <a:schemeClr val="accent1"/>
          </a:solidFill>
          <a:ln w="254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36739" y="5213701"/>
            <a:ext cx="242395" cy="242395"/>
          </a:xfrm>
          <a:prstGeom prst="ellipse">
            <a:avLst/>
          </a:prstGeom>
          <a:solidFill>
            <a:schemeClr val="accent1"/>
          </a:solidFill>
          <a:ln w="2540" cap="sq">
            <a:solidFill>
              <a:schemeClr val="accent5">
                <a:lumMod val="50000"/>
                <a:alpha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22830" y="5299792"/>
            <a:ext cx="70213" cy="70213"/>
          </a:xfrm>
          <a:prstGeom prst="ellipse">
            <a:avLst/>
          </a:prstGeom>
          <a:solidFill>
            <a:schemeClr val="accent1"/>
          </a:solidFill>
          <a:ln w="254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12871" y="1872028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Strategy Definition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12872" y="2627305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Effective governance strategies help organizations regulate data usage, ensuring adherence to policies and legal requirements.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6830353" y="2904336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 of Governance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30355" y="3666918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Implementing governance strategies helps mitigate risks, improve compliance, and streamline data management processes within the organization.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Governance Strategies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Protecting Data Across Its Lifecycle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593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8705945" y="1"/>
            <a:ext cx="4162330" cy="3490910"/>
          </a:xfrm>
          <a:custGeom>
            <a:avLst/>
            <a:gdLst>
              <a:gd name="connsiteX0" fmla="*/ 0 w 4162330"/>
              <a:gd name="connsiteY0" fmla="*/ 3490910 h 3490910"/>
              <a:gd name="connsiteX1" fmla="*/ 4162330 w 4162330"/>
              <a:gd name="connsiteY1" fmla="*/ 3490910 h 3490910"/>
              <a:gd name="connsiteX2" fmla="*/ 4162330 w 4162330"/>
              <a:gd name="connsiteY2" fmla="*/ 2172685 h 3490910"/>
              <a:gd name="connsiteX3" fmla="*/ 1989645 w 4162330"/>
              <a:gd name="connsiteY3" fmla="*/ 0 h 3490910"/>
              <a:gd name="connsiteX4" fmla="*/ 0 w 4162330"/>
              <a:gd name="connsiteY4" fmla="*/ 0 h 3490910"/>
            </a:gdLst>
            <a:ahLst/>
            <a:cxnLst/>
            <a:rect l="l" t="t" r="r" b="b"/>
            <a:pathLst>
              <a:path w="4162330" h="3490910">
                <a:moveTo>
                  <a:pt x="0" y="3490910"/>
                </a:moveTo>
                <a:lnTo>
                  <a:pt x="4162330" y="3490910"/>
                </a:lnTo>
                <a:lnTo>
                  <a:pt x="4162330" y="2172685"/>
                </a:lnTo>
                <a:cubicBezTo>
                  <a:pt x="4162330" y="972744"/>
                  <a:pt x="3189587" y="0"/>
                  <a:pt x="198964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rcRect l="52830" t="1886" r="3656" b="2867"/>
          <a:stretch>
            <a:fillRect/>
          </a:stretch>
        </p:blipFill>
        <p:spPr>
          <a:xfrm>
            <a:off x="7445471" y="1280160"/>
            <a:ext cx="3819429" cy="5581314"/>
          </a:xfrm>
          <a:custGeom>
            <a:avLst/>
            <a:gdLst/>
            <a:ahLst/>
            <a:cxnLst/>
            <a:rect l="l" t="t" r="r" b="b"/>
            <a:pathLst>
              <a:path w="3819429" h="5581314">
                <a:moveTo>
                  <a:pt x="0" y="0"/>
                </a:moveTo>
                <a:lnTo>
                  <a:pt x="1825735" y="0"/>
                </a:lnTo>
                <a:cubicBezTo>
                  <a:pt x="2926822" y="0"/>
                  <a:pt x="3819429" y="892607"/>
                  <a:pt x="3819429" y="1993695"/>
                </a:cubicBezTo>
                <a:lnTo>
                  <a:pt x="3819429" y="5581314"/>
                </a:lnTo>
                <a:lnTo>
                  <a:pt x="0" y="5581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64979" y="2420695"/>
            <a:ext cx="4104411" cy="3224683"/>
          </a:xfrm>
          <a:prstGeom prst="roundRect">
            <a:avLst>
              <a:gd name="adj" fmla="val 6682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326380" y="2420695"/>
            <a:ext cx="4104411" cy="3224683"/>
          </a:xfrm>
          <a:prstGeom prst="roundRect">
            <a:avLst>
              <a:gd name="adj" fmla="val 6682"/>
            </a:avLst>
          </a:prstGeom>
          <a:solidFill>
            <a:schemeClr val="accent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494186" y="2664006"/>
            <a:ext cx="445997" cy="44957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626032" y="3981294"/>
            <a:ext cx="182304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153795" y="2676923"/>
            <a:ext cx="449580" cy="42374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93762" y="3981294"/>
            <a:ext cx="169646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5042" y="3187760"/>
            <a:ext cx="3724284" cy="663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Encryption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5042" y="4139256"/>
            <a:ext cx="3724284" cy="1334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89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Encryption is a method of protecting data by converting it into a coded format that is accessible only to authorized users.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5516443" y="3187760"/>
            <a:ext cx="3724284" cy="663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Access Controls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16443" y="4139256"/>
            <a:ext cx="3724284" cy="1334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89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Access controls ensure that only authorized personnel can access specific data, thus protecting sensitive information from unauthorized access.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Protection Techniques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9201150" y="2289943"/>
            <a:ext cx="2330450" cy="5397315"/>
          </a:xfrm>
          <a:custGeom>
            <a:avLst/>
            <a:gdLst/>
            <a:ahLst/>
            <a:cxnLst/>
            <a:rect l="l" t="t" r="r" b="b"/>
            <a:pathLst>
              <a:path w="2330450" h="5397315">
                <a:moveTo>
                  <a:pt x="0" y="0"/>
                </a:moveTo>
                <a:lnTo>
                  <a:pt x="2330450" y="0"/>
                </a:lnTo>
                <a:lnTo>
                  <a:pt x="2330450" y="5397315"/>
                </a:lnTo>
                <a:lnTo>
                  <a:pt x="0" y="53973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229516" y="0"/>
            <a:ext cx="1576470" cy="18694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017486"/>
            <a:ext cx="4273550" cy="329438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997175" y="3099131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7" name="标题 1"/>
          <p:cNvSpPr txBox="1"/>
          <p:nvPr/>
        </p:nvSpPr>
        <p:spPr>
          <a:xfrm>
            <a:off x="997175" y="2289943"/>
            <a:ext cx="360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Integrity Assurance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97175" y="3212063"/>
            <a:ext cx="3600000" cy="1573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Ensuring data integrity involves maintaining the accuracy and consistency of data throughout its lifecycle.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5139373" y="2017486"/>
            <a:ext cx="4273550" cy="3294380"/>
          </a:xfrm>
          <a:prstGeom prst="rect">
            <a:avLst/>
          </a:prstGeom>
          <a:solidFill>
            <a:schemeClr val="bg1"/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5498439" y="3099131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1" name="标题 1"/>
          <p:cNvSpPr txBox="1"/>
          <p:nvPr/>
        </p:nvSpPr>
        <p:spPr>
          <a:xfrm>
            <a:off x="5476148" y="2289943"/>
            <a:ext cx="360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Prevention of Data Corruption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76148" y="3212063"/>
            <a:ext cx="3600000" cy="1573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Techniques like checksums and hashing are used to prevent and detect data corruption, ensuring data remains reliable.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499512" y="491491"/>
            <a:ext cx="149976" cy="1499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0592" y="263750"/>
            <a:ext cx="1082514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Integrity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8406" y="330384"/>
            <a:ext cx="236094" cy="23609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" y="0"/>
            <a:ext cx="12214405" cy="68454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10065" y="0"/>
            <a:ext cx="12192000" cy="685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9190827" y="208603"/>
            <a:ext cx="2991107" cy="1064494"/>
            <a:chOff x="9190827" y="208603"/>
            <a:chExt cx="2991107" cy="1064494"/>
          </a:xfrm>
        </p:grpSpPr>
        <p:grpSp>
          <p:nvGrpSpPr>
            <p:cNvPr id="7" name="Group 6"/>
            <p:cNvGrpSpPr/>
            <p:nvPr/>
          </p:nvGrpSpPr>
          <p:grpSpPr>
            <a:xfrm>
              <a:off x="10052774" y="934058"/>
              <a:ext cx="1552690" cy="292017"/>
              <a:chOff x="10052774" y="934058"/>
              <a:chExt cx="1552690" cy="292017"/>
            </a:xfrm>
          </p:grpSpPr>
          <p:sp>
            <p:nvSpPr>
              <p:cNvPr id="8" name="标题 1"/>
              <p:cNvSpPr txBox="1"/>
              <p:nvPr/>
            </p:nvSpPr>
            <p:spPr>
              <a:xfrm>
                <a:off x="10052774" y="934058"/>
                <a:ext cx="1503398" cy="269049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9" name="标题 1"/>
              <p:cNvSpPr txBox="1"/>
              <p:nvPr/>
            </p:nvSpPr>
            <p:spPr>
              <a:xfrm>
                <a:off x="11556648" y="1177259"/>
                <a:ext cx="48816" cy="4881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190827" y="208603"/>
              <a:ext cx="1552730" cy="291976"/>
              <a:chOff x="9190827" y="208603"/>
              <a:chExt cx="1552730" cy="291976"/>
            </a:xfrm>
          </p:grpSpPr>
          <p:sp>
            <p:nvSpPr>
              <p:cNvPr id="11" name="标题 1"/>
              <p:cNvSpPr txBox="1"/>
              <p:nvPr/>
            </p:nvSpPr>
            <p:spPr>
              <a:xfrm>
                <a:off x="9190827" y="208603"/>
                <a:ext cx="1503438" cy="269008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10694711" y="451763"/>
                <a:ext cx="48847" cy="4881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608730" y="438571"/>
              <a:ext cx="491177" cy="296671"/>
              <a:chOff x="10608730" y="438571"/>
              <a:chExt cx="491177" cy="296671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0635815" y="464673"/>
                <a:ext cx="436652" cy="256718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0608730" y="705795"/>
                <a:ext cx="29417" cy="2944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11070459" y="438571"/>
                <a:ext cx="29448" cy="2944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285216" y="976425"/>
              <a:ext cx="491167" cy="296672"/>
              <a:chOff x="10285216" y="976425"/>
              <a:chExt cx="491167" cy="296672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0312656" y="1002527"/>
                <a:ext cx="436652" cy="25671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0746935" y="1243649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0285216" y="976425"/>
                <a:ext cx="29448" cy="2944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21" name="标题 1"/>
            <p:cNvSpPr txBox="1"/>
            <p:nvPr/>
          </p:nvSpPr>
          <p:spPr>
            <a:xfrm>
              <a:off x="9871015" y="694457"/>
              <a:ext cx="2278136" cy="166183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147345" y="843244"/>
              <a:ext cx="34589" cy="34574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71609" y="4027943"/>
            <a:ext cx="6172387" cy="2196668"/>
            <a:chOff x="7371609" y="4027943"/>
            <a:chExt cx="6172387" cy="2196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150306" y="5524977"/>
              <a:ext cx="3204099" cy="602601"/>
              <a:chOff x="9150306" y="5524977"/>
              <a:chExt cx="3204099" cy="602601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9150306" y="5524977"/>
                <a:ext cx="3102380" cy="555204"/>
              </a:xfrm>
              <a:custGeom>
                <a:avLst/>
                <a:gdLst>
                  <a:gd name="connsiteX0" fmla="*/ 0 w 2417974"/>
                  <a:gd name="connsiteY0" fmla="*/ 0 h 432722"/>
                  <a:gd name="connsiteX1" fmla="*/ 1343899 w 2417974"/>
                  <a:gd name="connsiteY1" fmla="*/ 0 h 432722"/>
                  <a:gd name="connsiteX2" fmla="*/ 1776622 w 2417974"/>
                  <a:gd name="connsiteY2" fmla="*/ 432722 h 432722"/>
                  <a:gd name="connsiteX3" fmla="*/ 2417975 w 2417974"/>
                  <a:gd name="connsiteY3" fmla="*/ 432722 h 432722"/>
                </a:gdLst>
                <a:ahLst/>
                <a:cxnLst/>
                <a:rect l="l" t="t" r="r" b="b"/>
                <a:pathLst>
                  <a:path w="2417974" h="432722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722"/>
                    </a:lnTo>
                    <a:lnTo>
                      <a:pt x="2417975" y="432722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12253669" y="6026842"/>
                <a:ext cx="100736" cy="100736"/>
              </a:xfrm>
              <a:custGeom>
                <a:avLst/>
                <a:gdLst>
                  <a:gd name="connsiteX0" fmla="*/ 11498 w 78513"/>
                  <a:gd name="connsiteY0" fmla="*/ 67015 h 78513"/>
                  <a:gd name="connsiteX1" fmla="*/ 67015 w 78513"/>
                  <a:gd name="connsiteY1" fmla="*/ 67015 h 78513"/>
                  <a:gd name="connsiteX2" fmla="*/ 67015 w 78513"/>
                  <a:gd name="connsiteY2" fmla="*/ 11498 h 78513"/>
                  <a:gd name="connsiteX3" fmla="*/ 11498 w 78513"/>
                  <a:gd name="connsiteY3" fmla="*/ 11498 h 78513"/>
                  <a:gd name="connsiteX4" fmla="*/ 11498 w 78513"/>
                  <a:gd name="connsiteY4" fmla="*/ 67015 h 78513"/>
                </a:gdLst>
                <a:ahLst/>
                <a:cxnLst/>
                <a:rect l="l" t="t" r="r" b="b"/>
                <a:pathLst>
                  <a:path w="78513" h="78513">
                    <a:moveTo>
                      <a:pt x="11498" y="67015"/>
                    </a:moveTo>
                    <a:cubicBezTo>
                      <a:pt x="26829" y="82346"/>
                      <a:pt x="51685" y="82346"/>
                      <a:pt x="67015" y="67015"/>
                    </a:cubicBezTo>
                    <a:cubicBezTo>
                      <a:pt x="82347" y="51685"/>
                      <a:pt x="82347" y="26829"/>
                      <a:pt x="67015" y="11498"/>
                    </a:cubicBezTo>
                    <a:cubicBezTo>
                      <a:pt x="51685" y="-3833"/>
                      <a:pt x="26829" y="-3833"/>
                      <a:pt x="11498" y="11498"/>
                    </a:cubicBezTo>
                    <a:cubicBezTo>
                      <a:pt x="-3833" y="26829"/>
                      <a:pt x="-3833" y="51685"/>
                      <a:pt x="11498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71609" y="4027943"/>
              <a:ext cx="3204183" cy="602516"/>
              <a:chOff x="7371609" y="4027943"/>
              <a:chExt cx="3204183" cy="602516"/>
            </a:xfrm>
          </p:grpSpPr>
          <p:sp>
            <p:nvSpPr>
              <p:cNvPr id="28" name="标题 1"/>
              <p:cNvSpPr txBox="1"/>
              <p:nvPr/>
            </p:nvSpPr>
            <p:spPr>
              <a:xfrm>
                <a:off x="7371609" y="4027943"/>
                <a:ext cx="3102464" cy="555119"/>
              </a:xfrm>
              <a:custGeom>
                <a:avLst/>
                <a:gdLst>
                  <a:gd name="connsiteX0" fmla="*/ 0 w 2418039"/>
                  <a:gd name="connsiteY0" fmla="*/ 0 h 432656"/>
                  <a:gd name="connsiteX1" fmla="*/ 1343899 w 2418039"/>
                  <a:gd name="connsiteY1" fmla="*/ 0 h 432656"/>
                  <a:gd name="connsiteX2" fmla="*/ 1776622 w 2418039"/>
                  <a:gd name="connsiteY2" fmla="*/ 432657 h 432656"/>
                  <a:gd name="connsiteX3" fmla="*/ 2418040 w 2418039"/>
                  <a:gd name="connsiteY3" fmla="*/ 432657 h 432656"/>
                </a:gdLst>
                <a:ahLst/>
                <a:cxnLst/>
                <a:rect l="l" t="t" r="r" b="b"/>
                <a:pathLst>
                  <a:path w="2418039" h="432656">
                    <a:moveTo>
                      <a:pt x="0" y="0"/>
                    </a:moveTo>
                    <a:lnTo>
                      <a:pt x="1343899" y="0"/>
                    </a:lnTo>
                    <a:lnTo>
                      <a:pt x="1776622" y="432657"/>
                    </a:lnTo>
                    <a:lnTo>
                      <a:pt x="2418040" y="432657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29" name="标题 1"/>
              <p:cNvSpPr txBox="1"/>
              <p:nvPr/>
            </p:nvSpPr>
            <p:spPr>
              <a:xfrm>
                <a:off x="10474993" y="4529723"/>
                <a:ext cx="100799" cy="100736"/>
              </a:xfrm>
              <a:custGeom>
                <a:avLst/>
                <a:gdLst>
                  <a:gd name="connsiteX0" fmla="*/ 11547 w 78562"/>
                  <a:gd name="connsiteY0" fmla="*/ 67015 h 78513"/>
                  <a:gd name="connsiteX1" fmla="*/ 67064 w 78562"/>
                  <a:gd name="connsiteY1" fmla="*/ 67015 h 78513"/>
                  <a:gd name="connsiteX2" fmla="*/ 67064 w 78562"/>
                  <a:gd name="connsiteY2" fmla="*/ 11498 h 78513"/>
                  <a:gd name="connsiteX3" fmla="*/ 11547 w 78562"/>
                  <a:gd name="connsiteY3" fmla="*/ 11498 h 78513"/>
                  <a:gd name="connsiteX4" fmla="*/ 11547 w 78562"/>
                  <a:gd name="connsiteY4" fmla="*/ 67015 h 78513"/>
                </a:gdLst>
                <a:ahLst/>
                <a:cxnLst/>
                <a:rect l="l" t="t" r="r" b="b"/>
                <a:pathLst>
                  <a:path w="78562" h="78513">
                    <a:moveTo>
                      <a:pt x="11547" y="67015"/>
                    </a:moveTo>
                    <a:cubicBezTo>
                      <a:pt x="26878" y="82346"/>
                      <a:pt x="51734" y="82346"/>
                      <a:pt x="67064" y="67015"/>
                    </a:cubicBezTo>
                    <a:cubicBezTo>
                      <a:pt x="82396" y="51685"/>
                      <a:pt x="82396" y="26829"/>
                      <a:pt x="67064" y="11498"/>
                    </a:cubicBezTo>
                    <a:cubicBezTo>
                      <a:pt x="51734" y="-3833"/>
                      <a:pt x="26878" y="-3833"/>
                      <a:pt x="11547" y="11498"/>
                    </a:cubicBezTo>
                    <a:cubicBezTo>
                      <a:pt x="-3849" y="26829"/>
                      <a:pt x="-3849" y="51685"/>
                      <a:pt x="11547" y="670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297564" y="4502499"/>
              <a:ext cx="1013583" cy="612206"/>
              <a:chOff x="10297564" y="4502499"/>
              <a:chExt cx="1013583" cy="612206"/>
            </a:xfrm>
          </p:grpSpPr>
          <p:sp>
            <p:nvSpPr>
              <p:cNvPr id="31" name="标题 1"/>
              <p:cNvSpPr txBox="1"/>
              <p:nvPr/>
            </p:nvSpPr>
            <p:spPr>
              <a:xfrm>
                <a:off x="10353456" y="4556363"/>
                <a:ext cx="901066" cy="529757"/>
              </a:xfrm>
              <a:custGeom>
                <a:avLst/>
                <a:gdLst>
                  <a:gd name="connsiteX0" fmla="*/ 702285 w 702285"/>
                  <a:gd name="connsiteY0" fmla="*/ 0 h 412889"/>
                  <a:gd name="connsiteX1" fmla="*/ 289395 w 702285"/>
                  <a:gd name="connsiteY1" fmla="*/ 412890 h 412889"/>
                  <a:gd name="connsiteX2" fmla="*/ 0 w 702285"/>
                  <a:gd name="connsiteY2" fmla="*/ 412890 h 412889"/>
                </a:gdLst>
                <a:ahLst/>
                <a:cxnLst/>
                <a:rect l="l" t="t" r="r" b="b"/>
                <a:pathLst>
                  <a:path w="702285" h="412889">
                    <a:moveTo>
                      <a:pt x="702285" y="0"/>
                    </a:moveTo>
                    <a:lnTo>
                      <a:pt x="289395" y="412890"/>
                    </a:lnTo>
                    <a:lnTo>
                      <a:pt x="0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2" name="标题 1"/>
              <p:cNvSpPr txBox="1"/>
              <p:nvPr/>
            </p:nvSpPr>
            <p:spPr>
              <a:xfrm>
                <a:off x="10297564" y="5053937"/>
                <a:ext cx="60705" cy="60768"/>
              </a:xfrm>
              <a:custGeom>
                <a:avLst/>
                <a:gdLst>
                  <a:gd name="connsiteX0" fmla="*/ 6899 w 47313"/>
                  <a:gd name="connsiteY0" fmla="*/ 40415 h 47362"/>
                  <a:gd name="connsiteX1" fmla="*/ 40366 w 47313"/>
                  <a:gd name="connsiteY1" fmla="*/ 40415 h 47362"/>
                  <a:gd name="connsiteX2" fmla="*/ 40366 w 47313"/>
                  <a:gd name="connsiteY2" fmla="*/ 6948 h 47362"/>
                  <a:gd name="connsiteX3" fmla="*/ 6899 w 47313"/>
                  <a:gd name="connsiteY3" fmla="*/ 6948 h 47362"/>
                  <a:gd name="connsiteX4" fmla="*/ 6899 w 47313"/>
                  <a:gd name="connsiteY4" fmla="*/ 40415 h 47362"/>
                </a:gdLst>
                <a:ahLst/>
                <a:cxnLst/>
                <a:rect l="l" t="t" r="r" b="b"/>
                <a:pathLst>
                  <a:path w="47313" h="47362">
                    <a:moveTo>
                      <a:pt x="6899" y="40415"/>
                    </a:moveTo>
                    <a:cubicBezTo>
                      <a:pt x="16162" y="49678"/>
                      <a:pt x="31102" y="49678"/>
                      <a:pt x="40366" y="40415"/>
                    </a:cubicBezTo>
                    <a:cubicBezTo>
                      <a:pt x="49629" y="31151"/>
                      <a:pt x="49629" y="16211"/>
                      <a:pt x="40366" y="6948"/>
                    </a:cubicBezTo>
                    <a:cubicBezTo>
                      <a:pt x="31102" y="-2316"/>
                      <a:pt x="16162" y="-2316"/>
                      <a:pt x="6899" y="6948"/>
                    </a:cubicBezTo>
                    <a:cubicBezTo>
                      <a:pt x="-2300" y="16211"/>
                      <a:pt x="-2300" y="31216"/>
                      <a:pt x="6899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3" name="标题 1"/>
              <p:cNvSpPr txBox="1"/>
              <p:nvPr/>
            </p:nvSpPr>
            <p:spPr>
              <a:xfrm>
                <a:off x="11250379" y="4502499"/>
                <a:ext cx="60768" cy="60768"/>
              </a:xfrm>
              <a:custGeom>
                <a:avLst/>
                <a:gdLst>
                  <a:gd name="connsiteX0" fmla="*/ 6948 w 47362"/>
                  <a:gd name="connsiteY0" fmla="*/ 40415 h 47362"/>
                  <a:gd name="connsiteX1" fmla="*/ 40415 w 47362"/>
                  <a:gd name="connsiteY1" fmla="*/ 40415 h 47362"/>
                  <a:gd name="connsiteX2" fmla="*/ 40415 w 47362"/>
                  <a:gd name="connsiteY2" fmla="*/ 6948 h 47362"/>
                  <a:gd name="connsiteX3" fmla="*/ 6948 w 47362"/>
                  <a:gd name="connsiteY3" fmla="*/ 6948 h 47362"/>
                  <a:gd name="connsiteX4" fmla="*/ 6948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6948" y="40415"/>
                    </a:moveTo>
                    <a:cubicBezTo>
                      <a:pt x="16212" y="49678"/>
                      <a:pt x="31151" y="49678"/>
                      <a:pt x="40415" y="40415"/>
                    </a:cubicBezTo>
                    <a:cubicBezTo>
                      <a:pt x="49679" y="31151"/>
                      <a:pt x="49679" y="16211"/>
                      <a:pt x="40415" y="6948"/>
                    </a:cubicBezTo>
                    <a:cubicBezTo>
                      <a:pt x="31151" y="-2316"/>
                      <a:pt x="16212" y="-2316"/>
                      <a:pt x="6948" y="6948"/>
                    </a:cubicBezTo>
                    <a:cubicBezTo>
                      <a:pt x="-2316" y="16211"/>
                      <a:pt x="-2316" y="31216"/>
                      <a:pt x="6948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629967" y="5612405"/>
              <a:ext cx="1013562" cy="612206"/>
              <a:chOff x="9629967" y="5612405"/>
              <a:chExt cx="1013562" cy="612206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9686592" y="5666269"/>
                <a:ext cx="901065" cy="529758"/>
              </a:xfrm>
              <a:custGeom>
                <a:avLst/>
                <a:gdLst>
                  <a:gd name="connsiteX0" fmla="*/ 0 w 702284"/>
                  <a:gd name="connsiteY0" fmla="*/ 0 h 412890"/>
                  <a:gd name="connsiteX1" fmla="*/ 412890 w 702284"/>
                  <a:gd name="connsiteY1" fmla="*/ 412890 h 412890"/>
                  <a:gd name="connsiteX2" fmla="*/ 702285 w 702284"/>
                  <a:gd name="connsiteY2" fmla="*/ 412890 h 412890"/>
                </a:gdLst>
                <a:ahLst/>
                <a:cxnLst/>
                <a:rect l="l" t="t" r="r" b="b"/>
                <a:pathLst>
                  <a:path w="702284" h="412890">
                    <a:moveTo>
                      <a:pt x="0" y="0"/>
                    </a:moveTo>
                    <a:lnTo>
                      <a:pt x="412890" y="412890"/>
                    </a:lnTo>
                    <a:lnTo>
                      <a:pt x="702285" y="412890"/>
                    </a:lnTo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0582761" y="6163843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2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2" y="-2316"/>
                      <a:pt x="31151" y="-2316"/>
                      <a:pt x="40415" y="6948"/>
                    </a:cubicBezTo>
                    <a:cubicBezTo>
                      <a:pt x="49679" y="16147"/>
                      <a:pt x="49679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  <p:sp>
            <p:nvSpPr>
              <p:cNvPr id="37" name="标题 1"/>
              <p:cNvSpPr txBox="1"/>
              <p:nvPr/>
            </p:nvSpPr>
            <p:spPr>
              <a:xfrm>
                <a:off x="9629967" y="5612405"/>
                <a:ext cx="60768" cy="60768"/>
              </a:xfrm>
              <a:custGeom>
                <a:avLst/>
                <a:gdLst>
                  <a:gd name="connsiteX0" fmla="*/ 40415 w 47362"/>
                  <a:gd name="connsiteY0" fmla="*/ 40415 h 47362"/>
                  <a:gd name="connsiteX1" fmla="*/ 6948 w 47362"/>
                  <a:gd name="connsiteY1" fmla="*/ 40415 h 47362"/>
                  <a:gd name="connsiteX2" fmla="*/ 6948 w 47362"/>
                  <a:gd name="connsiteY2" fmla="*/ 6948 h 47362"/>
                  <a:gd name="connsiteX3" fmla="*/ 40415 w 47362"/>
                  <a:gd name="connsiteY3" fmla="*/ 6948 h 47362"/>
                  <a:gd name="connsiteX4" fmla="*/ 40415 w 47362"/>
                  <a:gd name="connsiteY4" fmla="*/ 40415 h 47362"/>
                </a:gdLst>
                <a:ahLst/>
                <a:cxnLst/>
                <a:rect l="l" t="t" r="r" b="b"/>
                <a:pathLst>
                  <a:path w="47362" h="47362">
                    <a:moveTo>
                      <a:pt x="40415" y="40415"/>
                    </a:moveTo>
                    <a:cubicBezTo>
                      <a:pt x="31151" y="49678"/>
                      <a:pt x="16211" y="49678"/>
                      <a:pt x="6948" y="40415"/>
                    </a:cubicBezTo>
                    <a:cubicBezTo>
                      <a:pt x="-2316" y="31151"/>
                      <a:pt x="-2316" y="16211"/>
                      <a:pt x="6948" y="6948"/>
                    </a:cubicBezTo>
                    <a:cubicBezTo>
                      <a:pt x="16211" y="-2316"/>
                      <a:pt x="31151" y="-2316"/>
                      <a:pt x="40415" y="6948"/>
                    </a:cubicBezTo>
                    <a:cubicBezTo>
                      <a:pt x="49678" y="16147"/>
                      <a:pt x="49678" y="31151"/>
                      <a:pt x="40415" y="4041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>
                    <a:lumMod val="10000"/>
                    <a:lumOff val="90000"/>
                    <a:alpha val="50000"/>
                  </a:schemeClr>
                </a:solidFill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/>
                <a:endParaRPr kumimoji="1" lang="zh-CN" altLang="en-US"/>
              </a:p>
            </p:txBody>
          </p:sp>
        </p:grpSp>
        <p:sp>
          <p:nvSpPr>
            <p:cNvPr id="38" name="标题 1"/>
            <p:cNvSpPr txBox="1"/>
            <p:nvPr/>
          </p:nvSpPr>
          <p:spPr>
            <a:xfrm>
              <a:off x="8775231" y="5030541"/>
              <a:ext cx="4701114" cy="342932"/>
            </a:xfrm>
            <a:custGeom>
              <a:avLst/>
              <a:gdLst>
                <a:gd name="connsiteX0" fmla="*/ 0 w 3664016"/>
                <a:gd name="connsiteY0" fmla="*/ 238314 h 267279"/>
                <a:gd name="connsiteX1" fmla="*/ 2073454 w 3664016"/>
                <a:gd name="connsiteY1" fmla="*/ 238314 h 267279"/>
                <a:gd name="connsiteX2" fmla="*/ 2311702 w 3664016"/>
                <a:gd name="connsiteY2" fmla="*/ 0 h 267279"/>
                <a:gd name="connsiteX3" fmla="*/ 3039364 w 3664016"/>
                <a:gd name="connsiteY3" fmla="*/ 0 h 267279"/>
                <a:gd name="connsiteX4" fmla="*/ 3306644 w 3664016"/>
                <a:gd name="connsiteY4" fmla="*/ 267280 h 267279"/>
                <a:gd name="connsiteX5" fmla="*/ 3664017 w 3664016"/>
                <a:gd name="connsiteY5" fmla="*/ 267280 h 267279"/>
              </a:gdLst>
              <a:ahLst/>
              <a:cxnLst/>
              <a:rect l="l" t="t" r="r" b="b"/>
              <a:pathLst>
                <a:path w="3664016" h="267279">
                  <a:moveTo>
                    <a:pt x="0" y="238314"/>
                  </a:moveTo>
                  <a:lnTo>
                    <a:pt x="2073454" y="238314"/>
                  </a:lnTo>
                  <a:lnTo>
                    <a:pt x="2311702" y="0"/>
                  </a:lnTo>
                  <a:lnTo>
                    <a:pt x="3039364" y="0"/>
                  </a:lnTo>
                  <a:lnTo>
                    <a:pt x="3306644" y="267280"/>
                  </a:lnTo>
                  <a:lnTo>
                    <a:pt x="3664017" y="267280"/>
                  </a:lnTo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472619" y="5337576"/>
              <a:ext cx="71377" cy="71347"/>
            </a:xfrm>
            <a:custGeom>
              <a:avLst/>
              <a:gdLst>
                <a:gd name="connsiteX0" fmla="*/ 47461 w 55631"/>
                <a:gd name="connsiteY0" fmla="*/ 47485 h 55607"/>
                <a:gd name="connsiteX1" fmla="*/ 8122 w 55631"/>
                <a:gd name="connsiteY1" fmla="*/ 47485 h 55607"/>
                <a:gd name="connsiteX2" fmla="*/ 8122 w 55631"/>
                <a:gd name="connsiteY2" fmla="*/ 8147 h 55607"/>
                <a:gd name="connsiteX3" fmla="*/ 47461 w 55631"/>
                <a:gd name="connsiteY3" fmla="*/ 8147 h 55607"/>
                <a:gd name="connsiteX4" fmla="*/ 47461 w 55631"/>
                <a:gd name="connsiteY4" fmla="*/ 47485 h 55607"/>
              </a:gdLst>
              <a:ahLst/>
              <a:cxnLst/>
              <a:rect l="l" t="t" r="r" b="b"/>
              <a:pathLst>
                <a:path w="55631" h="55607">
                  <a:moveTo>
                    <a:pt x="47461" y="47485"/>
                  </a:moveTo>
                  <a:cubicBezTo>
                    <a:pt x="36631" y="58315"/>
                    <a:pt x="19017" y="58315"/>
                    <a:pt x="8122" y="47485"/>
                  </a:cubicBezTo>
                  <a:cubicBezTo>
                    <a:pt x="-2707" y="36656"/>
                    <a:pt x="-2707" y="19042"/>
                    <a:pt x="8122" y="8147"/>
                  </a:cubicBezTo>
                  <a:cubicBezTo>
                    <a:pt x="18952" y="-2748"/>
                    <a:pt x="36566" y="-2683"/>
                    <a:pt x="47461" y="8147"/>
                  </a:cubicBezTo>
                  <a:cubicBezTo>
                    <a:pt x="58355" y="19042"/>
                    <a:pt x="58355" y="36590"/>
                    <a:pt x="47461" y="47485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lumMod val="10000"/>
                  <a:lumOff val="90000"/>
                  <a:alpha val="5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1141694" y="3665632"/>
            <a:ext cx="4415547" cy="1649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Microsoft’s Shared Responsibility Model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141694" y="1856240"/>
            <a:ext cx="1478383" cy="1336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409">
                <a:ln w="12700">
                  <a:noFill/>
                </a:ln>
                <a:solidFill>
                  <a:srgbClr val="94ACFA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7063575" y="1260532"/>
            <a:ext cx="3762578" cy="429347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solidFill>
              <a:schemeClr val="accent1">
                <a:lumMod val="25000"/>
                <a:lumOff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/>
          </a:blip>
          <a:srcRect l="24174" t="7638" r="3176" b="9479"/>
          <a:stretch>
            <a:fillRect/>
          </a:stretch>
        </p:blipFill>
        <p:spPr>
          <a:xfrm>
            <a:off x="7069015" y="1273097"/>
            <a:ext cx="3741096" cy="4268020"/>
          </a:xfrm>
          <a:custGeom>
            <a:avLst/>
            <a:gdLst>
              <a:gd name="connsiteX0" fmla="*/ 0 w 4730153"/>
              <a:gd name="connsiteY0" fmla="*/ 0 h 4299243"/>
              <a:gd name="connsiteX1" fmla="*/ 4730153 w 4730153"/>
              <a:gd name="connsiteY1" fmla="*/ 0 h 4299243"/>
              <a:gd name="connsiteX2" fmla="*/ 4730153 w 4730153"/>
              <a:gd name="connsiteY2" fmla="*/ 4299243 h 4299243"/>
              <a:gd name="connsiteX3" fmla="*/ 0 w 4730153"/>
              <a:gd name="connsiteY3" fmla="*/ 4299243 h 4299243"/>
            </a:gdLst>
            <a:ahLst/>
            <a:cxnLst/>
            <a:rect l="l" t="t" r="r" b="b"/>
            <a:pathLst>
              <a:path w="4730153" h="4299243">
                <a:moveTo>
                  <a:pt x="0" y="0"/>
                </a:moveTo>
                <a:lnTo>
                  <a:pt x="4730153" y="0"/>
                </a:lnTo>
                <a:lnTo>
                  <a:pt x="4730153" y="4299243"/>
                </a:lnTo>
                <a:lnTo>
                  <a:pt x="0" y="4299243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3103B"/>
      </a:accent1>
      <a:accent2>
        <a:srgbClr val="000627"/>
      </a:accent2>
      <a:accent3>
        <a:srgbClr val="091D65"/>
      </a:accent3>
      <a:accent4>
        <a:srgbClr val="D783FF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521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Poppins</vt:lpstr>
      <vt:lpstr>Arial</vt:lpstr>
      <vt:lpstr>poppins-bold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Allen Sanders</dc:creator>
  <cp:lastModifiedBy>Allen Sanders</cp:lastModifiedBy>
  <cp:revision>3</cp:revision>
  <dcterms:modified xsi:type="dcterms:W3CDTF">2025-08-25T13:33:46Z</dcterms:modified>
</cp:coreProperties>
</file>